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16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14.png" ContentType="image/png"/>
  <Override PartName="/ppt/media/image2.png" ContentType="image/png"/>
  <Override PartName="/ppt/media/image3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64.png" ContentType="image/png"/>
  <Override PartName="/ppt/media/image27.png" ContentType="image/png"/>
  <Override PartName="/ppt/media/image24.png" ContentType="image/png"/>
  <Override PartName="/ppt/media/image61.png" ContentType="image/png"/>
  <Override PartName="/ppt/media/image23.png" ContentType="image/png"/>
  <Override PartName="/ppt/media/image60.png" ContentType="image/png"/>
  <Override PartName="/ppt/media/image40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4.png" ContentType="image/png"/>
  <Override PartName="/ppt/media/image41.png" ContentType="image/png"/>
  <Override PartName="/ppt/media/image42.png" ContentType="image/png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0DDA43-1C1F-459F-BD42-3C016E1D806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D90A7F-52A8-49B9-8167-4AA4777340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ABE4B7-0F99-4B81-89F6-6D49449D506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6C481E-ABD5-4B70-A8E7-8F7EA776C3C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D9B4B2A-B42B-4271-BA7F-299351FE5A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7FEA48-5038-4E46-AA7E-5B5CF2EDDA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6A79A11-854E-4556-9248-0D32D7C1FD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0594BF6-D24C-47EC-B6D7-9E71959477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E104B5-DF06-4DA2-B9D8-0265C00DBE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F7626A-B11F-4282-87A0-BE7D5039A6C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2E8EFA-4905-4D8E-9844-F62E691DD3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F50177-6E8E-49DB-9728-AF9A4C349F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3FED6D7-98FE-44D6-B79F-7ECF2B46F02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BAC7535-B7CC-4258-BC5D-4A56289857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4A412B9-45A6-41B9-9014-D6D9206535C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75BC408-B331-4B80-8655-081C8658475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FB94487-0134-45AD-A5B4-6D0A264BEFE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D2D0D6-BD0C-4506-8388-CCCB404245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BE91CF-0BB5-44F6-98F1-968E90B7B3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9E8E76E-1523-4948-B14D-695837A527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C50A16-0D9C-441E-B509-81693A6480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4597F0-4306-4B0A-82BB-01CDE1C47F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802ABD-BB16-419C-B6A7-3F4BF1EF24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9C7C5F-0070-4ABC-B9FA-299F111598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938B9A-B1D9-48C1-B828-ED61F8AA591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DD5E01-7D55-4C60-B1FF-63B00C58E62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Arc 20"/>
          <p:cNvSpPr/>
          <p:nvPr/>
        </p:nvSpPr>
        <p:spPr>
          <a:xfrm>
            <a:off x="8525880" y="775800"/>
            <a:ext cx="2987640" cy="2987640"/>
          </a:xfrm>
          <a:prstGeom prst="arc">
            <a:avLst>
              <a:gd name="adj1" fmla="val 14441841"/>
              <a:gd name="adj2" fmla="val 0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93280" y="2266200"/>
            <a:ext cx="4467600" cy="3060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GB" sz="3600" spc="-1" strike="noStrike">
                <a:solidFill>
                  <a:srgbClr val="f2f2f2"/>
                </a:solidFill>
                <a:latin typeface="Calibri Light"/>
                <a:ea typeface="Calibri Light"/>
              </a:rPr>
              <a:t>Using Bayesian data analysis to model systematics and inform experiment design in Global 21cm experiments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893280" y="4214520"/>
            <a:ext cx="4467600" cy="240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Dominic Anstey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08080"/>
                </a:solidFill>
                <a:latin typeface="Calibri"/>
              </a:rPr>
              <a:t>On behalf of the REACH collaboration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86" name="Oval 22"/>
          <p:cNvSpPr/>
          <p:nvPr/>
        </p:nvSpPr>
        <p:spPr>
          <a:xfrm>
            <a:off x="384480" y="366840"/>
            <a:ext cx="6123960" cy="6123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Picture 4"/>
          <p:cNvSpPr/>
          <p:nvPr/>
        </p:nvSpPr>
        <p:spPr>
          <a:xfrm>
            <a:off x="1378440" y="1374840"/>
            <a:ext cx="4107960" cy="4107960"/>
          </a:xfrm>
          <a:custGeom>
            <a:avLst/>
            <a:gdLst/>
            <a:ah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13" descr=""/>
          <p:cNvPicPr/>
          <p:nvPr/>
        </p:nvPicPr>
        <p:blipFill>
          <a:blip r:embed="rId1"/>
          <a:stretch/>
        </p:blipFill>
        <p:spPr>
          <a:xfrm>
            <a:off x="4990320" y="1265400"/>
            <a:ext cx="2742120" cy="4521960"/>
          </a:xfrm>
          <a:prstGeom prst="rect">
            <a:avLst/>
          </a:prstGeom>
          <a:ln w="0">
            <a:noFill/>
          </a:ln>
        </p:spPr>
      </p:pic>
      <p:pic>
        <p:nvPicPr>
          <p:cNvPr id="208" name="Picture 5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209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10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11" name="TextBox 27"/>
          <p:cNvSpPr/>
          <p:nvPr/>
        </p:nvSpPr>
        <p:spPr>
          <a:xfrm>
            <a:off x="9043920" y="5830200"/>
            <a:ext cx="29790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Antenna patterns and images provied by John Cumner and Quentin Guerring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Tested Antennae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Picture 2" descr="A picture containing accessory, umbrella, vector graphics&#10;&#10;Description automatically generated"/>
          <p:cNvPicPr/>
          <p:nvPr/>
        </p:nvPicPr>
        <p:blipFill>
          <a:blip r:embed="rId3"/>
          <a:stretch/>
        </p:blipFill>
        <p:spPr>
          <a:xfrm>
            <a:off x="7907040" y="2603160"/>
            <a:ext cx="3128400" cy="2251800"/>
          </a:xfrm>
          <a:prstGeom prst="rect">
            <a:avLst/>
          </a:prstGeom>
          <a:ln w="0">
            <a:noFill/>
          </a:ln>
        </p:spPr>
      </p:pic>
      <p:pic>
        <p:nvPicPr>
          <p:cNvPr id="214" name="Picture 4" descr="A picture containing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1254960" y="3405240"/>
            <a:ext cx="2205000" cy="149076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6" descr="Chart&#10;&#10;Description automatically generated"/>
          <p:cNvPicPr/>
          <p:nvPr/>
        </p:nvPicPr>
        <p:blipFill>
          <a:blip r:embed="rId5"/>
          <a:stretch/>
        </p:blipFill>
        <p:spPr>
          <a:xfrm>
            <a:off x="1057680" y="5227560"/>
            <a:ext cx="2742840" cy="111816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10" descr="A picture containing rectangle&#10;&#10;Description automatically generated"/>
          <p:cNvPicPr/>
          <p:nvPr/>
        </p:nvPicPr>
        <p:blipFill>
          <a:blip r:embed="rId6"/>
          <a:stretch/>
        </p:blipFill>
        <p:spPr>
          <a:xfrm>
            <a:off x="806760" y="1923840"/>
            <a:ext cx="3245040" cy="1423440"/>
          </a:xfrm>
          <a:prstGeom prst="rect">
            <a:avLst/>
          </a:prstGeom>
          <a:ln w="0">
            <a:noFill/>
          </a:ln>
        </p:spPr>
      </p:pic>
      <p:sp>
        <p:nvSpPr>
          <p:cNvPr id="217" name="TextBox 10"/>
          <p:cNvSpPr/>
          <p:nvPr/>
        </p:nvSpPr>
        <p:spPr>
          <a:xfrm>
            <a:off x="1837800" y="1488240"/>
            <a:ext cx="13176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Dipoles: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8" name="TextBox 12"/>
          <p:cNvSpPr/>
          <p:nvPr/>
        </p:nvSpPr>
        <p:spPr>
          <a:xfrm>
            <a:off x="1703160" y="3012120"/>
            <a:ext cx="13086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Rectangular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9" name="TextBox 14"/>
          <p:cNvSpPr/>
          <p:nvPr/>
        </p:nvSpPr>
        <p:spPr>
          <a:xfrm>
            <a:off x="1963440" y="4778280"/>
            <a:ext cx="10486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Elliptical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0" name="TextBox 15"/>
          <p:cNvSpPr/>
          <p:nvPr/>
        </p:nvSpPr>
        <p:spPr>
          <a:xfrm>
            <a:off x="1927440" y="6347160"/>
            <a:ext cx="11203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Polygonal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1" name="TextBox 17"/>
          <p:cNvSpPr/>
          <p:nvPr/>
        </p:nvSpPr>
        <p:spPr>
          <a:xfrm>
            <a:off x="5091840" y="5603040"/>
            <a:ext cx="25995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Conical Logarithmic Spiral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22" name="TextBox 20"/>
          <p:cNvSpPr/>
          <p:nvPr/>
        </p:nvSpPr>
        <p:spPr>
          <a:xfrm>
            <a:off x="8301240" y="4688640"/>
            <a:ext cx="25995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Inverse Conical Sinuous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raphic 4" descr=""/>
          <p:cNvPicPr/>
          <p:nvPr/>
        </p:nvPicPr>
        <p:blipFill>
          <a:blip r:embed="rId1"/>
          <a:stretch/>
        </p:blipFill>
        <p:spPr>
          <a:xfrm>
            <a:off x="6069240" y="1031040"/>
            <a:ext cx="6230160" cy="518112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5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225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26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227" name="Graphic 2" descr=""/>
          <p:cNvPicPr/>
          <p:nvPr/>
        </p:nvPicPr>
        <p:blipFill>
          <a:blip r:embed="rId3"/>
          <a:stretch/>
        </p:blipFill>
        <p:spPr>
          <a:xfrm>
            <a:off x="62640" y="1031040"/>
            <a:ext cx="6624720" cy="5244120"/>
          </a:xfrm>
          <a:prstGeom prst="rect">
            <a:avLst/>
          </a:prstGeom>
          <a:ln w="0">
            <a:noFill/>
          </a:ln>
        </p:spPr>
      </p:pic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Results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TextBox 4"/>
          <p:cNvSpPr/>
          <p:nvPr/>
        </p:nvSpPr>
        <p:spPr>
          <a:xfrm>
            <a:off x="8003880" y="6144120"/>
            <a:ext cx="40010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Anstey et al. 2021 (b), </a:t>
            </a: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	</a:t>
            </a: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arXiv:2106.10193 (preprint)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231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32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Improving Fit Accuracy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4" name="Graphic 2" descr=""/>
          <p:cNvPicPr/>
          <p:nvPr/>
        </p:nvPicPr>
        <p:blipFill>
          <a:blip r:embed="rId2"/>
          <a:stretch/>
        </p:blipFill>
        <p:spPr>
          <a:xfrm>
            <a:off x="1093680" y="1688760"/>
            <a:ext cx="3710880" cy="2359440"/>
          </a:xfrm>
          <a:prstGeom prst="rect">
            <a:avLst/>
          </a:prstGeom>
          <a:ln w="0">
            <a:noFill/>
          </a:ln>
        </p:spPr>
      </p:pic>
      <p:pic>
        <p:nvPicPr>
          <p:cNvPr id="235" name="Graphic 4" descr=""/>
          <p:cNvPicPr/>
          <p:nvPr/>
        </p:nvPicPr>
        <p:blipFill>
          <a:blip r:embed="rId3"/>
          <a:stretch/>
        </p:blipFill>
        <p:spPr>
          <a:xfrm>
            <a:off x="6696720" y="1742400"/>
            <a:ext cx="3495960" cy="2207160"/>
          </a:xfrm>
          <a:prstGeom prst="rect">
            <a:avLst/>
          </a:prstGeom>
          <a:ln w="0">
            <a:noFill/>
          </a:ln>
        </p:spPr>
      </p:pic>
      <p:sp>
        <p:nvSpPr>
          <p:cNvPr id="236" name="TextBox 4"/>
          <p:cNvSpPr/>
          <p:nvPr/>
        </p:nvSpPr>
        <p:spPr>
          <a:xfrm>
            <a:off x="5541480" y="1872720"/>
            <a:ext cx="50076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7" name="Straight Arrow Connector 6"/>
          <p:cNvSpPr/>
          <p:nvPr/>
        </p:nvSpPr>
        <p:spPr>
          <a:xfrm flipV="1">
            <a:off x="4510440" y="2106000"/>
            <a:ext cx="1022760" cy="9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38" name="Straight Arrow Connector 11"/>
          <p:cNvSpPr/>
          <p:nvPr/>
        </p:nvSpPr>
        <p:spPr>
          <a:xfrm>
            <a:off x="5926680" y="2033640"/>
            <a:ext cx="1659240" cy="16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39" name="TextBox 14"/>
          <p:cNvSpPr/>
          <p:nvPr/>
        </p:nvSpPr>
        <p:spPr>
          <a:xfrm>
            <a:off x="5559480" y="2338920"/>
            <a:ext cx="50076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0" name="Straight Arrow Connector 15"/>
          <p:cNvSpPr/>
          <p:nvPr/>
        </p:nvSpPr>
        <p:spPr>
          <a:xfrm flipV="1">
            <a:off x="4501440" y="2643840"/>
            <a:ext cx="1040760" cy="51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41" name="Straight Arrow Connector 16"/>
          <p:cNvSpPr/>
          <p:nvPr/>
        </p:nvSpPr>
        <p:spPr>
          <a:xfrm flipV="1">
            <a:off x="5998680" y="2294280"/>
            <a:ext cx="1470960" cy="25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42" name="TextBox 18"/>
          <p:cNvSpPr/>
          <p:nvPr/>
        </p:nvSpPr>
        <p:spPr>
          <a:xfrm>
            <a:off x="5622120" y="2679480"/>
            <a:ext cx="545400" cy="50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 baseline="-25000">
                <a:solidFill>
                  <a:srgbClr val="000000"/>
                </a:solidFill>
                <a:latin typeface="Times New Roman"/>
              </a:rPr>
              <a:t>Etc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43" name="TextBox 13"/>
          <p:cNvSpPr/>
          <p:nvPr/>
        </p:nvSpPr>
        <p:spPr>
          <a:xfrm>
            <a:off x="10524600" y="2734200"/>
            <a:ext cx="8244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000000"/>
                </a:solidFill>
                <a:latin typeface="Times New Roman"/>
              </a:rPr>
              <a:t>Horizon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44" name="Straight Arrow Connector 20"/>
          <p:cNvSpPr/>
          <p:nvPr/>
        </p:nvSpPr>
        <p:spPr>
          <a:xfrm>
            <a:off x="9887400" y="2836800"/>
            <a:ext cx="636120" cy="2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5" name="Picture 22" descr=""/>
          <p:cNvPicPr/>
          <p:nvPr/>
        </p:nvPicPr>
        <p:blipFill>
          <a:blip r:embed="rId4"/>
          <a:stretch/>
        </p:blipFill>
        <p:spPr>
          <a:xfrm>
            <a:off x="1084680" y="4823280"/>
            <a:ext cx="10228320" cy="90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247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8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Improving Fit Accuracy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0" name="Graphic 2" descr=""/>
          <p:cNvPicPr/>
          <p:nvPr/>
        </p:nvPicPr>
        <p:blipFill>
          <a:blip r:embed="rId2"/>
          <a:stretch/>
        </p:blipFill>
        <p:spPr>
          <a:xfrm>
            <a:off x="286920" y="1332360"/>
            <a:ext cx="5898240" cy="4425840"/>
          </a:xfrm>
          <a:prstGeom prst="rect">
            <a:avLst/>
          </a:prstGeom>
          <a:ln w="0">
            <a:noFill/>
          </a:ln>
        </p:spPr>
      </p:pic>
      <p:pic>
        <p:nvPicPr>
          <p:cNvPr id="251" name="Graphic 4" descr=""/>
          <p:cNvPicPr/>
          <p:nvPr/>
        </p:nvPicPr>
        <p:blipFill>
          <a:blip r:embed="rId3"/>
          <a:stretch/>
        </p:blipFill>
        <p:spPr>
          <a:xfrm>
            <a:off x="6095880" y="1287720"/>
            <a:ext cx="6167520" cy="461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253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4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Conclusions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TextBox 1"/>
          <p:cNvSpPr/>
          <p:nvPr/>
        </p:nvSpPr>
        <p:spPr>
          <a:xfrm>
            <a:off x="542880" y="1729800"/>
            <a:ext cx="7986240" cy="41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The REACH pipeline uses physical models of foregrounds to correct for chromatic distortions</a:t>
            </a:r>
            <a:endParaRPr b="0" lang="en-GB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Analysing simulated data with this pipeline can indicate efficacy of a given antenna in a Global 21cm experiment</a:t>
            </a:r>
            <a:endParaRPr b="0" lang="en-GB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Demonstrated this process with 5 example antennae.</a:t>
            </a:r>
            <a:endParaRPr b="0" lang="en-GB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Physically motivated parameters allow multiple time-dependent data sets to be fit simultaneously</a:t>
            </a:r>
            <a:endParaRPr b="0" lang="en-GB" sz="20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Times New Roman"/>
              </a:rPr>
              <a:t>Demonstrated the improvement in foreground modelling and signal fitting that this provides.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257" name="Picture 2" descr="Picture"/>
          <p:cNvPicPr/>
          <p:nvPr/>
        </p:nvPicPr>
        <p:blipFill>
          <a:blip r:embed="rId2"/>
          <a:stretch/>
        </p:blipFill>
        <p:spPr>
          <a:xfrm>
            <a:off x="8781840" y="1294200"/>
            <a:ext cx="3302280" cy="123804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4" descr="Picture"/>
          <p:cNvPicPr/>
          <p:nvPr/>
        </p:nvPicPr>
        <p:blipFill>
          <a:blip r:embed="rId3"/>
          <a:stretch/>
        </p:blipFill>
        <p:spPr>
          <a:xfrm>
            <a:off x="9046800" y="2745360"/>
            <a:ext cx="643680" cy="63972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6" descr="Picture"/>
          <p:cNvPicPr/>
          <p:nvPr/>
        </p:nvPicPr>
        <p:blipFill>
          <a:blip r:embed="rId4"/>
          <a:stretch/>
        </p:blipFill>
        <p:spPr>
          <a:xfrm>
            <a:off x="10207800" y="2745000"/>
            <a:ext cx="644400" cy="639720"/>
          </a:xfrm>
          <a:prstGeom prst="rect">
            <a:avLst/>
          </a:prstGeom>
          <a:ln w="0">
            <a:noFill/>
          </a:ln>
        </p:spPr>
      </p:pic>
      <p:pic>
        <p:nvPicPr>
          <p:cNvPr id="260" name="Picture 8" descr="Picture"/>
          <p:cNvPicPr/>
          <p:nvPr/>
        </p:nvPicPr>
        <p:blipFill>
          <a:blip r:embed="rId5"/>
          <a:stretch/>
        </p:blipFill>
        <p:spPr>
          <a:xfrm>
            <a:off x="11353680" y="2740680"/>
            <a:ext cx="641160" cy="639720"/>
          </a:xfrm>
          <a:prstGeom prst="rect">
            <a:avLst/>
          </a:prstGeom>
          <a:ln w="0">
            <a:noFill/>
          </a:ln>
        </p:spPr>
      </p:pic>
      <p:sp>
        <p:nvSpPr>
          <p:cNvPr id="261" name="TextBox 6"/>
          <p:cNvSpPr/>
          <p:nvPr/>
        </p:nvSpPr>
        <p:spPr>
          <a:xfrm>
            <a:off x="838080" y="5348160"/>
            <a:ext cx="28692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Antenna EM simulations provided by John Cumner and Quentin Gueuning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62" name="TextBox 8"/>
          <p:cNvSpPr/>
          <p:nvPr/>
        </p:nvSpPr>
        <p:spPr>
          <a:xfrm>
            <a:off x="3707640" y="5370480"/>
            <a:ext cx="2869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Plots produced using fgivenx tool: Handley, 2018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9"/>
          <p:cNvSpPr/>
          <p:nvPr/>
        </p:nvSpPr>
        <p:spPr>
          <a:xfrm>
            <a:off x="1354320" y="0"/>
            <a:ext cx="9482760" cy="6857640"/>
          </a:xfrm>
          <a:prstGeom prst="rect">
            <a:avLst/>
          </a:prstGeom>
          <a:solidFill>
            <a:srgbClr val="755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4" name="Picture 1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65" name="Freeform: Shape 13"/>
          <p:cNvSpPr/>
          <p:nvPr/>
        </p:nvSpPr>
        <p:spPr>
          <a:xfrm>
            <a:off x="2144520" y="0"/>
            <a:ext cx="7837200" cy="6857640"/>
          </a:xfrm>
          <a:custGeom>
            <a:avLst/>
            <a:gdLst/>
            <a:ahLst/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abc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6" name="Content Placeholder 4" descr="Logo&#10;&#10;Description automatically generated"/>
          <p:cNvPicPr/>
          <p:nvPr/>
        </p:nvPicPr>
        <p:blipFill>
          <a:blip r:embed="rId2"/>
          <a:srcRect l="0" t="29389" r="0" b="29881"/>
          <a:stretch/>
        </p:blipFill>
        <p:spPr>
          <a:xfrm>
            <a:off x="3236040" y="2338560"/>
            <a:ext cx="5462280" cy="222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89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0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Global 21cm Experiments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Picture 6" descr="Image result for hydrogen 21cm"/>
          <p:cNvPicPr/>
          <p:nvPr/>
        </p:nvPicPr>
        <p:blipFill>
          <a:blip r:embed="rId2"/>
          <a:stretch/>
        </p:blipFill>
        <p:spPr>
          <a:xfrm>
            <a:off x="955080" y="2176560"/>
            <a:ext cx="2763000" cy="2527200"/>
          </a:xfrm>
          <a:prstGeom prst="rect">
            <a:avLst/>
          </a:prstGeom>
          <a:ln w="0">
            <a:noFill/>
          </a:ln>
        </p:spPr>
      </p:pic>
      <p:sp>
        <p:nvSpPr>
          <p:cNvPr id="93" name="TextBox 2"/>
          <p:cNvSpPr/>
          <p:nvPr/>
        </p:nvSpPr>
        <p:spPr>
          <a:xfrm>
            <a:off x="711000" y="4704120"/>
            <a:ext cx="29304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08080"/>
                </a:solidFill>
                <a:latin typeface="Times New Roman"/>
              </a:rPr>
              <a:t>https://en.wikipedia.org/wiki/Hydrogen_line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94" name="Picture 2" descr="A picture containing diagram&#10;&#10;Description automatically generated"/>
          <p:cNvPicPr/>
          <p:nvPr/>
        </p:nvPicPr>
        <p:blipFill>
          <a:blip r:embed="rId3"/>
          <a:stretch/>
        </p:blipFill>
        <p:spPr>
          <a:xfrm>
            <a:off x="4509360" y="1633320"/>
            <a:ext cx="6041880" cy="3474720"/>
          </a:xfrm>
          <a:prstGeom prst="rect">
            <a:avLst/>
          </a:prstGeom>
          <a:ln w="0">
            <a:noFill/>
          </a:ln>
        </p:spPr>
      </p:pic>
      <p:sp>
        <p:nvSpPr>
          <p:cNvPr id="95" name="TextBox 1"/>
          <p:cNvSpPr/>
          <p:nvPr/>
        </p:nvSpPr>
        <p:spPr>
          <a:xfrm>
            <a:off x="5691600" y="5478120"/>
            <a:ext cx="295020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08080"/>
                </a:solidFill>
                <a:latin typeface="Times New Roman"/>
              </a:rPr>
              <a:t>Roen Kelly, Discover Magazine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97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8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Bayesian Data Analysis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Picture 8" descr=""/>
          <p:cNvPicPr/>
          <p:nvPr/>
        </p:nvPicPr>
        <p:blipFill>
          <a:blip r:embed="rId2"/>
          <a:stretch/>
        </p:blipFill>
        <p:spPr>
          <a:xfrm>
            <a:off x="690120" y="1964160"/>
            <a:ext cx="3316680" cy="72396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11" descr=""/>
          <p:cNvPicPr/>
          <p:nvPr/>
        </p:nvPicPr>
        <p:blipFill>
          <a:blip r:embed="rId3"/>
          <a:stretch/>
        </p:blipFill>
        <p:spPr>
          <a:xfrm>
            <a:off x="5065200" y="1962720"/>
            <a:ext cx="6768000" cy="88848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12" descr=""/>
          <p:cNvPicPr/>
          <p:nvPr/>
        </p:nvPicPr>
        <p:blipFill>
          <a:blip r:embed="rId4"/>
          <a:stretch/>
        </p:blipFill>
        <p:spPr>
          <a:xfrm>
            <a:off x="6906960" y="3060000"/>
            <a:ext cx="1629360" cy="96732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13" descr=""/>
          <p:cNvPicPr/>
          <p:nvPr/>
        </p:nvPicPr>
        <p:blipFill>
          <a:blip r:embed="rId5"/>
          <a:stretch/>
        </p:blipFill>
        <p:spPr>
          <a:xfrm>
            <a:off x="2079720" y="4926960"/>
            <a:ext cx="6221160" cy="84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105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06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grpSp>
        <p:nvGrpSpPr>
          <p:cNvPr id="107" name="Group 6"/>
          <p:cNvGrpSpPr/>
          <p:nvPr/>
        </p:nvGrpSpPr>
        <p:grpSpPr>
          <a:xfrm>
            <a:off x="1638720" y="1252440"/>
            <a:ext cx="8174880" cy="4164840"/>
            <a:chOff x="1638720" y="1252440"/>
            <a:chExt cx="8174880" cy="4164840"/>
          </a:xfrm>
        </p:grpSpPr>
        <p:pic>
          <p:nvPicPr>
            <p:cNvPr id="108" name="Picture 8" descr=""/>
            <p:cNvPicPr/>
            <p:nvPr/>
          </p:nvPicPr>
          <p:blipFill>
            <a:blip r:embed="rId2"/>
            <a:stretch/>
          </p:blipFill>
          <p:spPr>
            <a:xfrm>
              <a:off x="3698280" y="1252440"/>
              <a:ext cx="496440" cy="483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9" name="Picture 10" descr=""/>
            <p:cNvPicPr/>
            <p:nvPr/>
          </p:nvPicPr>
          <p:blipFill>
            <a:blip r:embed="rId3"/>
            <a:stretch/>
          </p:blipFill>
          <p:spPr>
            <a:xfrm>
              <a:off x="7098840" y="1298520"/>
              <a:ext cx="51588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" name="Picture 11" descr=""/>
            <p:cNvPicPr/>
            <p:nvPr/>
          </p:nvPicPr>
          <p:blipFill>
            <a:blip r:embed="rId4"/>
            <a:stretch/>
          </p:blipFill>
          <p:spPr>
            <a:xfrm>
              <a:off x="6054840" y="1295640"/>
              <a:ext cx="69912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1" name="Picture 12" descr=""/>
            <p:cNvPicPr/>
            <p:nvPr/>
          </p:nvPicPr>
          <p:blipFill>
            <a:blip r:embed="rId5"/>
            <a:stretch/>
          </p:blipFill>
          <p:spPr>
            <a:xfrm>
              <a:off x="8899200" y="2480400"/>
              <a:ext cx="48348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2" name="Picture 13" descr=""/>
            <p:cNvPicPr/>
            <p:nvPr/>
          </p:nvPicPr>
          <p:blipFill>
            <a:blip r:embed="rId6"/>
            <a:stretch/>
          </p:blipFill>
          <p:spPr>
            <a:xfrm>
              <a:off x="6138720" y="4491720"/>
              <a:ext cx="51588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3" name="Picture 14" descr=""/>
            <p:cNvPicPr/>
            <p:nvPr/>
          </p:nvPicPr>
          <p:blipFill>
            <a:blip r:embed="rId7"/>
            <a:stretch/>
          </p:blipFill>
          <p:spPr>
            <a:xfrm>
              <a:off x="4304880" y="4491720"/>
              <a:ext cx="41184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" name="Picture 15" descr=""/>
            <p:cNvPicPr/>
            <p:nvPr/>
          </p:nvPicPr>
          <p:blipFill>
            <a:blip r:embed="rId8"/>
            <a:stretch/>
          </p:blipFill>
          <p:spPr>
            <a:xfrm>
              <a:off x="2052000" y="3707640"/>
              <a:ext cx="106740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5" name="Picture 16" descr=""/>
            <p:cNvPicPr/>
            <p:nvPr/>
          </p:nvPicPr>
          <p:blipFill>
            <a:blip r:embed="rId9"/>
            <a:stretch/>
          </p:blipFill>
          <p:spPr>
            <a:xfrm>
              <a:off x="8254080" y="4159080"/>
              <a:ext cx="68832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6" name="Picture 17" descr=""/>
            <p:cNvPicPr/>
            <p:nvPr/>
          </p:nvPicPr>
          <p:blipFill>
            <a:blip r:embed="rId10"/>
            <a:stretch/>
          </p:blipFill>
          <p:spPr>
            <a:xfrm>
              <a:off x="6782760" y="4549680"/>
              <a:ext cx="127008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7" name="Picture 18" descr=""/>
            <p:cNvPicPr/>
            <p:nvPr/>
          </p:nvPicPr>
          <p:blipFill>
            <a:blip r:embed="rId11"/>
            <a:stretch/>
          </p:blipFill>
          <p:spPr>
            <a:xfrm>
              <a:off x="2699280" y="1563480"/>
              <a:ext cx="44316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Picture 19" descr=""/>
            <p:cNvPicPr/>
            <p:nvPr/>
          </p:nvPicPr>
          <p:blipFill>
            <a:blip r:embed="rId12"/>
            <a:srcRect l="8386" t="20529" r="75132" b="13366"/>
            <a:stretch/>
          </p:blipFill>
          <p:spPr>
            <a:xfrm>
              <a:off x="2402280" y="2843280"/>
              <a:ext cx="36720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9" name="Picture 20" descr=""/>
            <p:cNvPicPr/>
            <p:nvPr/>
          </p:nvPicPr>
          <p:blipFill>
            <a:blip r:embed="rId13"/>
            <a:stretch/>
          </p:blipFill>
          <p:spPr>
            <a:xfrm>
              <a:off x="9020520" y="3354840"/>
              <a:ext cx="51588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0" name="Picture 21" descr=""/>
            <p:cNvPicPr/>
            <p:nvPr/>
          </p:nvPicPr>
          <p:blipFill>
            <a:blip r:embed="rId14"/>
            <a:stretch/>
          </p:blipFill>
          <p:spPr>
            <a:xfrm>
              <a:off x="5192280" y="4528440"/>
              <a:ext cx="515880" cy="50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1" name="Picture 22" descr=""/>
            <p:cNvPicPr/>
            <p:nvPr/>
          </p:nvPicPr>
          <p:blipFill>
            <a:blip r:embed="rId15"/>
            <a:srcRect l="48987" t="0" r="28251" b="0"/>
            <a:stretch/>
          </p:blipFill>
          <p:spPr>
            <a:xfrm>
              <a:off x="7926480" y="1412640"/>
              <a:ext cx="1158840" cy="50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TextBox 16"/>
            <p:cNvSpPr/>
            <p:nvPr/>
          </p:nvSpPr>
          <p:spPr>
            <a:xfrm>
              <a:off x="2421360" y="2065680"/>
              <a:ext cx="103608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Cambridge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University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23" name="TextBox 17"/>
            <p:cNvSpPr/>
            <p:nvPr/>
          </p:nvSpPr>
          <p:spPr>
            <a:xfrm>
              <a:off x="3277080" y="1749960"/>
              <a:ext cx="1302840" cy="569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Kavli Institute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for Cosmology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in Cambridge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24" name="TextBox 18"/>
            <p:cNvSpPr/>
            <p:nvPr/>
          </p:nvSpPr>
          <p:spPr>
            <a:xfrm>
              <a:off x="5812560" y="1809360"/>
              <a:ext cx="114120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Cavendish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Astrophysics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25" name="TextBox 19"/>
            <p:cNvSpPr/>
            <p:nvPr/>
          </p:nvSpPr>
          <p:spPr>
            <a:xfrm>
              <a:off x="6722280" y="1805040"/>
              <a:ext cx="119016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Stellenbosch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University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26" name="TextBox 20"/>
            <p:cNvSpPr/>
            <p:nvPr/>
          </p:nvSpPr>
          <p:spPr>
            <a:xfrm>
              <a:off x="7373880" y="1924560"/>
              <a:ext cx="2439720" cy="569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National Research Foundation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South African Radio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Astronomy Observatory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27" name="TextBox 21"/>
            <p:cNvSpPr/>
            <p:nvPr/>
          </p:nvSpPr>
          <p:spPr>
            <a:xfrm>
              <a:off x="8686440" y="2982960"/>
              <a:ext cx="84420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Imperial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College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28" name="TextBox 22"/>
            <p:cNvSpPr/>
            <p:nvPr/>
          </p:nvSpPr>
          <p:spPr>
            <a:xfrm>
              <a:off x="1661040" y="3345480"/>
              <a:ext cx="177228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Leibniz-Institut für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Astrophysik Potsdam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29" name="TextBox 23"/>
            <p:cNvSpPr/>
            <p:nvPr/>
          </p:nvSpPr>
          <p:spPr>
            <a:xfrm>
              <a:off x="4029840" y="4993920"/>
              <a:ext cx="94608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Oxford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University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30" name="TextBox 24"/>
            <p:cNvSpPr/>
            <p:nvPr/>
          </p:nvSpPr>
          <p:spPr>
            <a:xfrm>
              <a:off x="5897520" y="5007960"/>
              <a:ext cx="94608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Rhodes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University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31" name="TextBox 25"/>
            <p:cNvSpPr/>
            <p:nvPr/>
          </p:nvSpPr>
          <p:spPr>
            <a:xfrm>
              <a:off x="1638720" y="4231080"/>
              <a:ext cx="189576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Tata Institute for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Fundamental Research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32" name="TextBox 26"/>
            <p:cNvSpPr/>
            <p:nvPr/>
          </p:nvSpPr>
          <p:spPr>
            <a:xfrm>
              <a:off x="7669800" y="4661280"/>
              <a:ext cx="183024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Université catholique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de Louvain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33" name="TextBox 27"/>
            <p:cNvSpPr/>
            <p:nvPr/>
          </p:nvSpPr>
          <p:spPr>
            <a:xfrm>
              <a:off x="8765280" y="3878280"/>
              <a:ext cx="100404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Groningen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University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34" name="TextBox 28"/>
            <p:cNvSpPr/>
            <p:nvPr/>
          </p:nvSpPr>
          <p:spPr>
            <a:xfrm>
              <a:off x="4654800" y="5030640"/>
              <a:ext cx="160920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University of Malta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135" name="TextBox 29"/>
            <p:cNvSpPr/>
            <p:nvPr/>
          </p:nvSpPr>
          <p:spPr>
            <a:xfrm>
              <a:off x="6579000" y="5030640"/>
              <a:ext cx="151632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Sussex University</a:t>
              </a:r>
              <a:endParaRPr b="0" lang="en-GB" sz="1050" spc="-1" strike="noStrike">
                <a:latin typeface="Arial"/>
              </a:endParaRPr>
            </a:p>
          </p:txBody>
        </p:sp>
        <p:pic>
          <p:nvPicPr>
            <p:cNvPr id="136" name="Picture 38" descr=""/>
            <p:cNvPicPr/>
            <p:nvPr/>
          </p:nvPicPr>
          <p:blipFill>
            <a:blip r:embed="rId16"/>
            <a:srcRect l="0" t="27177" r="0" b="28058"/>
            <a:stretch/>
          </p:blipFill>
          <p:spPr>
            <a:xfrm>
              <a:off x="4019400" y="2494800"/>
              <a:ext cx="3906360" cy="170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Picture 39" descr=""/>
            <p:cNvPicPr/>
            <p:nvPr/>
          </p:nvPicPr>
          <p:blipFill>
            <a:blip r:embed="rId17"/>
            <a:stretch/>
          </p:blipFill>
          <p:spPr>
            <a:xfrm>
              <a:off x="1930320" y="2594880"/>
              <a:ext cx="1864080" cy="22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8" name="Picture 40" descr=""/>
            <p:cNvPicPr/>
            <p:nvPr/>
          </p:nvPicPr>
          <p:blipFill>
            <a:blip r:embed="rId18"/>
            <a:stretch/>
          </p:blipFill>
          <p:spPr>
            <a:xfrm>
              <a:off x="3342600" y="4240440"/>
              <a:ext cx="515880" cy="50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9" name="TextBox 33"/>
            <p:cNvSpPr/>
            <p:nvPr/>
          </p:nvSpPr>
          <p:spPr>
            <a:xfrm>
              <a:off x="2763000" y="4762800"/>
              <a:ext cx="169920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University Carlos III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Madriid</a:t>
              </a:r>
              <a:endParaRPr b="0" lang="en-GB" sz="1050" spc="-1" strike="noStrike">
                <a:latin typeface="Arial"/>
              </a:endParaRPr>
            </a:p>
          </p:txBody>
        </p:sp>
        <p:pic>
          <p:nvPicPr>
            <p:cNvPr id="140" name="Picture 42" descr=""/>
            <p:cNvPicPr/>
            <p:nvPr/>
          </p:nvPicPr>
          <p:blipFill>
            <a:blip r:embed="rId19"/>
            <a:stretch/>
          </p:blipFill>
          <p:spPr>
            <a:xfrm>
              <a:off x="4493520" y="1298520"/>
              <a:ext cx="1382400" cy="501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1" name="TextBox 35"/>
            <p:cNvSpPr/>
            <p:nvPr/>
          </p:nvSpPr>
          <p:spPr>
            <a:xfrm>
              <a:off x="4679280" y="1809360"/>
              <a:ext cx="102564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The Kavli </a:t>
              </a:r>
              <a:endParaRPr b="0" lang="en-GB" sz="105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1" lang="en-US" sz="1050" spc="-1" strike="noStrike">
                  <a:solidFill>
                    <a:srgbClr val="000000"/>
                  </a:solidFill>
                  <a:latin typeface="Calibri"/>
                </a:rPr>
                <a:t>Foundation</a:t>
              </a:r>
              <a:endParaRPr b="0" lang="en-GB" sz="1050" spc="-1" strike="noStrike">
                <a:latin typeface="Arial"/>
              </a:endParaRPr>
            </a:p>
          </p:txBody>
        </p:sp>
      </p:grp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144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5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Radio Foregrounds and Chromaticity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7" name="Graphic 2" descr=""/>
          <p:cNvPicPr/>
          <p:nvPr/>
        </p:nvPicPr>
        <p:blipFill>
          <a:blip r:embed="rId2"/>
          <a:stretch/>
        </p:blipFill>
        <p:spPr>
          <a:xfrm>
            <a:off x="914400" y="1637280"/>
            <a:ext cx="3209040" cy="2408760"/>
          </a:xfrm>
          <a:prstGeom prst="rect">
            <a:avLst/>
          </a:prstGeom>
          <a:ln w="0">
            <a:noFill/>
          </a:ln>
        </p:spPr>
      </p:pic>
      <p:sp>
        <p:nvSpPr>
          <p:cNvPr id="148" name="TextBox 2"/>
          <p:cNvSpPr/>
          <p:nvPr/>
        </p:nvSpPr>
        <p:spPr>
          <a:xfrm>
            <a:off x="1461240" y="158688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Achromatic antenna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9" name="Graphic 6" descr=""/>
          <p:cNvPicPr/>
          <p:nvPr/>
        </p:nvPicPr>
        <p:blipFill>
          <a:blip r:embed="rId3"/>
          <a:stretch/>
        </p:blipFill>
        <p:spPr>
          <a:xfrm>
            <a:off x="6607080" y="1637280"/>
            <a:ext cx="3441960" cy="2552400"/>
          </a:xfrm>
          <a:prstGeom prst="rect">
            <a:avLst/>
          </a:prstGeom>
          <a:ln w="0">
            <a:noFill/>
          </a:ln>
        </p:spPr>
      </p:pic>
      <p:sp>
        <p:nvSpPr>
          <p:cNvPr id="150" name="TextBox 8"/>
          <p:cNvSpPr/>
          <p:nvPr/>
        </p:nvSpPr>
        <p:spPr>
          <a:xfrm>
            <a:off x="7333200" y="158688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Chromatic antenna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1" name="Graphic 10" descr=""/>
          <p:cNvPicPr/>
          <p:nvPr/>
        </p:nvPicPr>
        <p:blipFill>
          <a:blip r:embed="rId4"/>
          <a:stretch/>
        </p:blipFill>
        <p:spPr>
          <a:xfrm>
            <a:off x="6051240" y="4185720"/>
            <a:ext cx="4329720" cy="2215800"/>
          </a:xfrm>
          <a:prstGeom prst="rect">
            <a:avLst/>
          </a:prstGeom>
          <a:ln w="0">
            <a:noFill/>
          </a:ln>
        </p:spPr>
      </p:pic>
      <p:pic>
        <p:nvPicPr>
          <p:cNvPr id="152" name="Graphic 11" descr=""/>
          <p:cNvPicPr/>
          <p:nvPr/>
        </p:nvPicPr>
        <p:blipFill>
          <a:blip r:embed="rId5"/>
          <a:stretch/>
        </p:blipFill>
        <p:spPr>
          <a:xfrm>
            <a:off x="510840" y="4037400"/>
            <a:ext cx="4706280" cy="239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154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55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56" name="TextBox 27"/>
          <p:cNvSpPr/>
          <p:nvPr/>
        </p:nvSpPr>
        <p:spPr>
          <a:xfrm>
            <a:off x="9025920" y="6144120"/>
            <a:ext cx="29790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Anstey et al. 2021 (a), </a:t>
            </a: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	</a:t>
            </a: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arXiv:2010.09644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REACH Data Analysis Pipeline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Picture 10" descr=""/>
          <p:cNvPicPr/>
          <p:nvPr/>
        </p:nvPicPr>
        <p:blipFill>
          <a:blip r:embed="rId2"/>
          <a:stretch/>
        </p:blipFill>
        <p:spPr>
          <a:xfrm>
            <a:off x="6546600" y="1920240"/>
            <a:ext cx="1886040" cy="336960"/>
          </a:xfrm>
          <a:prstGeom prst="rect">
            <a:avLst/>
          </a:prstGeom>
          <a:ln w="0">
            <a:noFill/>
          </a:ln>
        </p:spPr>
      </p:pic>
      <p:sp>
        <p:nvSpPr>
          <p:cNvPr id="159" name="TextBox 10"/>
          <p:cNvSpPr/>
          <p:nvPr/>
        </p:nvSpPr>
        <p:spPr>
          <a:xfrm>
            <a:off x="842760" y="1801800"/>
            <a:ext cx="5019840" cy="42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 </a:t>
            </a: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Generate a model of the sky radio emission based on physical parameters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Convolve this with a model of the antenna beam to produce a parameterised foreground model that includes chromatic distortions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Use this model in a Nested Sampling fit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160" name="Picture 12" descr=""/>
          <p:cNvPicPr/>
          <p:nvPr/>
        </p:nvPicPr>
        <p:blipFill>
          <a:blip r:embed="rId3"/>
          <a:stretch/>
        </p:blipFill>
        <p:spPr>
          <a:xfrm>
            <a:off x="5504400" y="4730400"/>
            <a:ext cx="6400440" cy="65124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2" descr=""/>
          <p:cNvPicPr/>
          <p:nvPr/>
        </p:nvPicPr>
        <p:blipFill>
          <a:blip r:embed="rId4"/>
          <a:stretch/>
        </p:blipFill>
        <p:spPr>
          <a:xfrm>
            <a:off x="6284160" y="3142440"/>
            <a:ext cx="4741920" cy="58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163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64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65" name="TextBox 27"/>
          <p:cNvSpPr/>
          <p:nvPr/>
        </p:nvSpPr>
        <p:spPr>
          <a:xfrm>
            <a:off x="9025920" y="6144120"/>
            <a:ext cx="29790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Anstey et al. 2021 (a), </a:t>
            </a: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	</a:t>
            </a: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arXiv:2010.09644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Parameterised Sky Modelling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Graphic 2" descr=""/>
          <p:cNvPicPr/>
          <p:nvPr/>
        </p:nvPicPr>
        <p:blipFill>
          <a:blip r:embed="rId2"/>
          <a:stretch/>
        </p:blipFill>
        <p:spPr>
          <a:xfrm>
            <a:off x="717120" y="1832040"/>
            <a:ext cx="4042800" cy="2565720"/>
          </a:xfrm>
          <a:prstGeom prst="rect">
            <a:avLst/>
          </a:prstGeom>
          <a:ln w="0">
            <a:noFill/>
          </a:ln>
        </p:spPr>
      </p:pic>
      <p:pic>
        <p:nvPicPr>
          <p:cNvPr id="168" name="Graphic 4" descr=""/>
          <p:cNvPicPr/>
          <p:nvPr/>
        </p:nvPicPr>
        <p:blipFill>
          <a:blip r:embed="rId3"/>
          <a:stretch/>
        </p:blipFill>
        <p:spPr>
          <a:xfrm>
            <a:off x="6938640" y="1921680"/>
            <a:ext cx="3979800" cy="2530080"/>
          </a:xfrm>
          <a:prstGeom prst="rect">
            <a:avLst/>
          </a:prstGeom>
          <a:ln w="0">
            <a:noFill/>
          </a:ln>
        </p:spPr>
      </p:pic>
      <p:pic>
        <p:nvPicPr>
          <p:cNvPr id="169" name="Graphic 6" descr=""/>
          <p:cNvPicPr/>
          <p:nvPr/>
        </p:nvPicPr>
        <p:blipFill>
          <a:blip r:embed="rId4"/>
          <a:stretch/>
        </p:blipFill>
        <p:spPr>
          <a:xfrm>
            <a:off x="771120" y="4207680"/>
            <a:ext cx="3935160" cy="2503080"/>
          </a:xfrm>
          <a:prstGeom prst="rect">
            <a:avLst/>
          </a:prstGeom>
          <a:ln w="0">
            <a:noFill/>
          </a:ln>
        </p:spPr>
      </p:pic>
      <p:sp>
        <p:nvSpPr>
          <p:cNvPr id="170" name="TextBox 6"/>
          <p:cNvSpPr/>
          <p:nvPr/>
        </p:nvSpPr>
        <p:spPr>
          <a:xfrm>
            <a:off x="2133720" y="1775160"/>
            <a:ext cx="12189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3 Regions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1" name="TextBox 11"/>
          <p:cNvSpPr/>
          <p:nvPr/>
        </p:nvSpPr>
        <p:spPr>
          <a:xfrm>
            <a:off x="8444880" y="1819800"/>
            <a:ext cx="12189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6 Regions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2" name="TextBox 12"/>
          <p:cNvSpPr/>
          <p:nvPr/>
        </p:nvSpPr>
        <p:spPr>
          <a:xfrm>
            <a:off x="2160360" y="4132800"/>
            <a:ext cx="12189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12 Regions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" name="Straight Arrow Connector 8"/>
          <p:cNvSpPr/>
          <p:nvPr/>
        </p:nvSpPr>
        <p:spPr>
          <a:xfrm>
            <a:off x="2878920" y="3154320"/>
            <a:ext cx="2233080" cy="70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4" name="Straight Arrow Connector 13"/>
          <p:cNvSpPr/>
          <p:nvPr/>
        </p:nvSpPr>
        <p:spPr>
          <a:xfrm>
            <a:off x="2975040" y="2584800"/>
            <a:ext cx="2127960" cy="70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5" name="Straight Arrow Connector 14"/>
          <p:cNvSpPr/>
          <p:nvPr/>
        </p:nvSpPr>
        <p:spPr>
          <a:xfrm>
            <a:off x="3999960" y="2751120"/>
            <a:ext cx="1146960" cy="5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76" name="TextBox 10"/>
          <p:cNvSpPr/>
          <p:nvPr/>
        </p:nvSpPr>
        <p:spPr>
          <a:xfrm>
            <a:off x="5084280" y="3710520"/>
            <a:ext cx="50076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7" name="TextBox 17"/>
          <p:cNvSpPr/>
          <p:nvPr/>
        </p:nvSpPr>
        <p:spPr>
          <a:xfrm>
            <a:off x="5147280" y="3154680"/>
            <a:ext cx="50076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8" name="TextBox 18"/>
          <p:cNvSpPr/>
          <p:nvPr/>
        </p:nvSpPr>
        <p:spPr>
          <a:xfrm>
            <a:off x="5182920" y="2598840"/>
            <a:ext cx="50076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9" name="TextBox 19"/>
          <p:cNvSpPr/>
          <p:nvPr/>
        </p:nvSpPr>
        <p:spPr>
          <a:xfrm>
            <a:off x="6231960" y="3674520"/>
            <a:ext cx="50076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2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0" name="TextBox 20"/>
          <p:cNvSpPr/>
          <p:nvPr/>
        </p:nvSpPr>
        <p:spPr>
          <a:xfrm>
            <a:off x="6151320" y="3190320"/>
            <a:ext cx="50076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3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1" name="TextBox 21"/>
          <p:cNvSpPr/>
          <p:nvPr/>
        </p:nvSpPr>
        <p:spPr>
          <a:xfrm>
            <a:off x="6151320" y="2751120"/>
            <a:ext cx="50076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4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2" name="TextBox 22"/>
          <p:cNvSpPr/>
          <p:nvPr/>
        </p:nvSpPr>
        <p:spPr>
          <a:xfrm>
            <a:off x="6195960" y="2338920"/>
            <a:ext cx="50076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5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3" name="TextBox 23"/>
          <p:cNvSpPr/>
          <p:nvPr/>
        </p:nvSpPr>
        <p:spPr>
          <a:xfrm>
            <a:off x="6509880" y="4042080"/>
            <a:ext cx="50076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1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4" name="TextBox 24"/>
          <p:cNvSpPr/>
          <p:nvPr/>
        </p:nvSpPr>
        <p:spPr>
          <a:xfrm>
            <a:off x="6446880" y="1962360"/>
            <a:ext cx="500760" cy="4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β</a:t>
            </a:r>
            <a:r>
              <a:rPr b="0" lang="en-GB" sz="1800" spc="-1" strike="noStrike" baseline="-25000">
                <a:solidFill>
                  <a:srgbClr val="000000"/>
                </a:solidFill>
                <a:latin typeface="Times New Roman"/>
              </a:rPr>
              <a:t>6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5" name="Straight Arrow Connector 25"/>
          <p:cNvSpPr/>
          <p:nvPr/>
        </p:nvSpPr>
        <p:spPr>
          <a:xfrm flipV="1">
            <a:off x="6850080" y="3199680"/>
            <a:ext cx="1892520" cy="97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6" name="Straight Arrow Connector 26"/>
          <p:cNvSpPr/>
          <p:nvPr/>
        </p:nvSpPr>
        <p:spPr>
          <a:xfrm flipV="1">
            <a:off x="6590160" y="3056400"/>
            <a:ext cx="2062800" cy="73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7" name="Straight Arrow Connector 28"/>
          <p:cNvSpPr/>
          <p:nvPr/>
        </p:nvSpPr>
        <p:spPr>
          <a:xfrm flipV="1">
            <a:off x="6518520" y="2904480"/>
            <a:ext cx="1919160" cy="46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8" name="Straight Arrow Connector 29"/>
          <p:cNvSpPr/>
          <p:nvPr/>
        </p:nvSpPr>
        <p:spPr>
          <a:xfrm flipV="1">
            <a:off x="6518520" y="2689560"/>
            <a:ext cx="1274040" cy="23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9" name="Straight Arrow Connector 30"/>
          <p:cNvSpPr/>
          <p:nvPr/>
        </p:nvSpPr>
        <p:spPr>
          <a:xfrm flipV="1">
            <a:off x="6626160" y="2580840"/>
            <a:ext cx="3299760" cy="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90" name="Straight Arrow Connector 31"/>
          <p:cNvSpPr/>
          <p:nvPr/>
        </p:nvSpPr>
        <p:spPr>
          <a:xfrm>
            <a:off x="6868080" y="2185920"/>
            <a:ext cx="3407400" cy="41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191" name="Picture 16" descr=""/>
          <p:cNvPicPr/>
          <p:nvPr/>
        </p:nvPicPr>
        <p:blipFill>
          <a:blip r:embed="rId5"/>
          <a:stretch/>
        </p:blipFill>
        <p:spPr>
          <a:xfrm>
            <a:off x="4966560" y="5160600"/>
            <a:ext cx="6911280" cy="704520"/>
          </a:xfrm>
          <a:prstGeom prst="rect">
            <a:avLst/>
          </a:prstGeom>
          <a:ln w="0">
            <a:noFill/>
          </a:ln>
        </p:spPr>
      </p:pic>
      <p:sp>
        <p:nvSpPr>
          <p:cNvPr id="192" name="TextBox 16"/>
          <p:cNvSpPr/>
          <p:nvPr/>
        </p:nvSpPr>
        <p:spPr>
          <a:xfrm>
            <a:off x="3899520" y="1461240"/>
            <a:ext cx="32536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Parameterise by spectral index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raphic 4" descr=""/>
          <p:cNvPicPr/>
          <p:nvPr/>
        </p:nvPicPr>
        <p:blipFill>
          <a:blip r:embed="rId1"/>
          <a:stretch/>
        </p:blipFill>
        <p:spPr>
          <a:xfrm>
            <a:off x="5145840" y="893160"/>
            <a:ext cx="6911280" cy="5187960"/>
          </a:xfrm>
          <a:prstGeom prst="rect">
            <a:avLst/>
          </a:prstGeom>
          <a:ln w="0">
            <a:noFill/>
          </a:ln>
        </p:spPr>
      </p:pic>
      <p:pic>
        <p:nvPicPr>
          <p:cNvPr id="194" name="Picture 5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195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96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Performance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Graphic 10" descr=""/>
          <p:cNvPicPr/>
          <p:nvPr/>
        </p:nvPicPr>
        <p:blipFill>
          <a:blip r:embed="rId3"/>
          <a:stretch/>
        </p:blipFill>
        <p:spPr>
          <a:xfrm>
            <a:off x="510840" y="1576800"/>
            <a:ext cx="4329720" cy="2215800"/>
          </a:xfrm>
          <a:prstGeom prst="rect">
            <a:avLst/>
          </a:prstGeom>
          <a:ln w="0">
            <a:noFill/>
          </a:ln>
        </p:spPr>
      </p:pic>
      <p:pic>
        <p:nvPicPr>
          <p:cNvPr id="199" name="Graphic 10" descr=""/>
          <p:cNvPicPr/>
          <p:nvPr/>
        </p:nvPicPr>
        <p:blipFill>
          <a:blip r:embed="rId4"/>
          <a:stretch/>
        </p:blipFill>
        <p:spPr>
          <a:xfrm>
            <a:off x="744120" y="3717000"/>
            <a:ext cx="3917160" cy="292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5" descr="Logo&#10;&#10;Description automatically generated"/>
          <p:cNvPicPr/>
          <p:nvPr/>
        </p:nvPicPr>
        <p:blipFill>
          <a:blip r:embed="rId1"/>
          <a:stretch/>
        </p:blipFill>
        <p:spPr>
          <a:xfrm>
            <a:off x="9972000" y="-486000"/>
            <a:ext cx="2219400" cy="2219400"/>
          </a:xfrm>
          <a:prstGeom prst="rect">
            <a:avLst/>
          </a:prstGeom>
          <a:ln w="0">
            <a:noFill/>
          </a:ln>
        </p:spPr>
      </p:pic>
      <p:sp>
        <p:nvSpPr>
          <p:cNvPr id="201" name="Rectangle 7"/>
          <p:cNvSpPr/>
          <p:nvPr/>
        </p:nvSpPr>
        <p:spPr>
          <a:xfrm>
            <a:off x="0" y="672336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02" name="Rectangle 9"/>
          <p:cNvSpPr/>
          <p:nvPr/>
        </p:nvSpPr>
        <p:spPr>
          <a:xfrm>
            <a:off x="0" y="0"/>
            <a:ext cx="12191760" cy="134280"/>
          </a:xfrm>
          <a:prstGeom prst="rect">
            <a:avLst/>
          </a:prstGeom>
          <a:solidFill>
            <a:schemeClr val="accent2"/>
          </a:solidFill>
          <a:ln>
            <a:solidFill>
              <a:srgbClr val="af5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Times New Roman"/>
              </a:rPr>
              <a:t>Informing Experiment Design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Box 1"/>
          <p:cNvSpPr/>
          <p:nvPr/>
        </p:nvSpPr>
        <p:spPr>
          <a:xfrm>
            <a:off x="842760" y="1712160"/>
            <a:ext cx="6005880" cy="420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Simulate observation data for a range of potential antenna designs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Insert a range of mock 21cm signals into the data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Attempt to recover each signal using the described pipeline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Times New Roman"/>
              </a:rPr>
              <a:t>This allows the accuracy of each recovered signal to be quantified relative to the true signal. We can also quantify the statistical confidence with which the signal is detected.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205" name="Graphic 4" descr=""/>
          <p:cNvPicPr/>
          <p:nvPr/>
        </p:nvPicPr>
        <p:blipFill>
          <a:blip r:embed="rId2"/>
          <a:stretch/>
        </p:blipFill>
        <p:spPr>
          <a:xfrm>
            <a:off x="6669720" y="1470240"/>
            <a:ext cx="5745960" cy="4795920"/>
          </a:xfrm>
          <a:prstGeom prst="rect">
            <a:avLst/>
          </a:prstGeom>
          <a:ln w="0">
            <a:noFill/>
          </a:ln>
        </p:spPr>
      </p:pic>
      <p:sp>
        <p:nvSpPr>
          <p:cNvPr id="206" name="TextBox 27"/>
          <p:cNvSpPr/>
          <p:nvPr/>
        </p:nvSpPr>
        <p:spPr>
          <a:xfrm>
            <a:off x="8003880" y="6144120"/>
            <a:ext cx="40010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Anstey et al. 2021 (b), </a:t>
            </a: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	</a:t>
            </a:r>
            <a:r>
              <a:rPr b="0" lang="en-GB" sz="1800" spc="-1" strike="noStrike">
                <a:solidFill>
                  <a:srgbClr val="808080"/>
                </a:solidFill>
                <a:latin typeface="Times New Roman"/>
              </a:rPr>
              <a:t>arXiv:2106.10193 (preprint)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REACH</Template>
  <TotalTime>210</TotalTime>
  <Application>LibreOffice/7.3.7.2$Linux_X86_64 LibreOffice_project/30$Build-2</Application>
  <AppVersion>15.0000</AppVersion>
  <Words>392</Words>
  <Paragraphs>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2020-10-15T12:40:43Z</dcterms:created>
  <dc:creator>Dominic Anstey</dc:creator>
  <dc:description/>
  <dc:language>en-GB</dc:language>
  <cp:lastModifiedBy>Dominic Anstey</cp:lastModifiedBy>
  <dcterms:modified xsi:type="dcterms:W3CDTF">2021-08-26T10:50:03Z</dcterms:modified>
  <cp:revision>454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15</vt:i4>
  </property>
</Properties>
</file>